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1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8288000" cy="10287000"/>
  <p:notesSz cx="6858000" cy="9144000"/>
  <p:embeddedFontLst>
    <p:embeddedFont>
      <p:font typeface="Roboto Mono" panose="00000009000000000000" pitchFamily="49" charset="0"/>
      <p:regular r:id="rId18"/>
    </p:embeddedFont>
    <p:embeddedFont>
      <p:font typeface="Roboto Mono Bold" panose="00000009000000000000" charset="0"/>
      <p:regular r:id="rId19"/>
    </p:embeddedFont>
    <p:embeddedFont>
      <p:font typeface="Roboto Mono Bold Italics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27498">
            <a:off x="12869832" y="-4643935"/>
            <a:ext cx="12515987" cy="12473343"/>
          </a:xfrm>
          <a:custGeom>
            <a:avLst/>
            <a:gdLst/>
            <a:ahLst/>
            <a:cxnLst/>
            <a:rect l="l" t="t" r="r" b="b"/>
            <a:pathLst>
              <a:path w="12515987" h="12473343">
                <a:moveTo>
                  <a:pt x="0" y="0"/>
                </a:moveTo>
                <a:lnTo>
                  <a:pt x="12515987" y="0"/>
                </a:lnTo>
                <a:lnTo>
                  <a:pt x="12515987" y="12473343"/>
                </a:lnTo>
                <a:lnTo>
                  <a:pt x="0" y="124733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4724400" y="891387"/>
            <a:ext cx="8276565" cy="7609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3"/>
              </a:lnSpc>
            </a:pPr>
            <a:r>
              <a:rPr lang="en-US" sz="5019" dirty="0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REVOLUTIONIZING CONSTRUCTION SAFETY: OHS RISK ANALYSIS PROGRAM BASED ON PAST WORKPLACE ACCIDENT DATA DRIVEN BY RANDOM FOREST</a:t>
            </a:r>
          </a:p>
          <a:p>
            <a:pPr algn="ctr">
              <a:lnSpc>
                <a:spcPts val="6023"/>
              </a:lnSpc>
            </a:pPr>
            <a:endParaRPr lang="tr-TR" sz="3400" dirty="0">
              <a:solidFill>
                <a:srgbClr val="4701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lnSpc>
                <a:spcPts val="6023"/>
              </a:lnSpc>
            </a:pPr>
            <a:r>
              <a:rPr lang="tr-TR" sz="3400" dirty="0" err="1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By</a:t>
            </a:r>
            <a:r>
              <a:rPr lang="tr-TR" sz="3400" dirty="0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 EDAMS COMPANY </a:t>
            </a:r>
          </a:p>
          <a:p>
            <a:pPr algn="ctr">
              <a:lnSpc>
                <a:spcPts val="6023"/>
              </a:lnSpc>
            </a:pPr>
            <a:r>
              <a:rPr lang="tr-TR" sz="2400" dirty="0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tr-TR" sz="2400" dirty="0" err="1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All</a:t>
            </a:r>
            <a:r>
              <a:rPr lang="tr-TR" sz="2400" dirty="0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tr-TR" sz="2400" dirty="0" err="1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Rights</a:t>
            </a:r>
            <a:r>
              <a:rPr lang="tr-TR" sz="2400" dirty="0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tr-TR" sz="2400" dirty="0" err="1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Reserved</a:t>
            </a:r>
            <a:r>
              <a:rPr lang="tr-TR" sz="2400" dirty="0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lang="en-US" sz="2400" dirty="0">
              <a:solidFill>
                <a:srgbClr val="4701A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275612" y="1271696"/>
            <a:ext cx="6731377" cy="321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 spc="95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 30.03.2025</a:t>
            </a:r>
          </a:p>
        </p:txBody>
      </p:sp>
      <p:sp>
        <p:nvSpPr>
          <p:cNvPr id="5" name="AutoShape 5"/>
          <p:cNvSpPr/>
          <p:nvPr/>
        </p:nvSpPr>
        <p:spPr>
          <a:xfrm>
            <a:off x="1028700" y="1902408"/>
            <a:ext cx="833989" cy="71440"/>
          </a:xfrm>
          <a:prstGeom prst="rect">
            <a:avLst/>
          </a:prstGeom>
          <a:solidFill>
            <a:srgbClr val="C59CFF"/>
          </a:solid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070378" y="761929"/>
            <a:ext cx="15188922" cy="2376091"/>
            <a:chOff x="0" y="0"/>
            <a:chExt cx="20251896" cy="3168121"/>
          </a:xfrm>
        </p:grpSpPr>
        <p:sp>
          <p:nvSpPr>
            <p:cNvPr id="4" name="TextBox 4"/>
            <p:cNvSpPr txBox="1"/>
            <p:nvPr/>
          </p:nvSpPr>
          <p:spPr>
            <a:xfrm>
              <a:off x="0" y="54684"/>
              <a:ext cx="20251896" cy="15508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847"/>
                </a:lnSpc>
              </a:pPr>
              <a:r>
                <a:rPr lang="en-US" sz="8043" u="sng" spc="-160" dirty="0">
                  <a:solidFill>
                    <a:srgbClr val="4701AD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Risk Analysis Results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678058"/>
              <a:ext cx="20251896" cy="4900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160460" y="91928"/>
            <a:ext cx="1127540" cy="936772"/>
            <a:chOff x="0" y="0"/>
            <a:chExt cx="1503386" cy="1249030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1503386" cy="1126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sz="5600">
                  <a:solidFill>
                    <a:srgbClr val="4701AD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8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1153777"/>
              <a:ext cx="1111985" cy="95253"/>
            </a:xfrm>
            <a:prstGeom prst="rect">
              <a:avLst/>
            </a:prstGeom>
            <a:solidFill>
              <a:srgbClr val="C59CFF"/>
            </a:solidFill>
          </p:spPr>
          <p:txBody>
            <a:bodyPr/>
            <a:lstStyle/>
            <a:p>
              <a:endParaRPr lang="tr-TR"/>
            </a:p>
          </p:txBody>
        </p:sp>
      </p:grpSp>
      <p:pic>
        <p:nvPicPr>
          <p:cNvPr id="10" name="Resim 9" descr="metin, ekran görüntüsü, yazı tipi, çizg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0E6811B-F3CA-DD37-9674-8D85228CB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2740334"/>
            <a:ext cx="11658600" cy="49627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38949" flipH="1">
            <a:off x="-6080781" y="-621656"/>
            <a:ext cx="15346502" cy="5573730"/>
          </a:xfrm>
          <a:custGeom>
            <a:avLst/>
            <a:gdLst/>
            <a:ahLst/>
            <a:cxnLst/>
            <a:rect l="l" t="t" r="r" b="b"/>
            <a:pathLst>
              <a:path w="15346502" h="5573730">
                <a:moveTo>
                  <a:pt x="15346502" y="0"/>
                </a:moveTo>
                <a:lnTo>
                  <a:pt x="0" y="0"/>
                </a:lnTo>
                <a:lnTo>
                  <a:pt x="0" y="5573730"/>
                </a:lnTo>
                <a:lnTo>
                  <a:pt x="15346502" y="5573730"/>
                </a:lnTo>
                <a:lnTo>
                  <a:pt x="153465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16861" y="83552"/>
            <a:ext cx="1127540" cy="936772"/>
            <a:chOff x="0" y="0"/>
            <a:chExt cx="1503386" cy="1249030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503386" cy="1126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sz="5600">
                  <a:solidFill>
                    <a:srgbClr val="4701AD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9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1153777"/>
              <a:ext cx="1111985" cy="95253"/>
            </a:xfrm>
            <a:prstGeom prst="rect">
              <a:avLst/>
            </a:prstGeom>
            <a:solidFill>
              <a:srgbClr val="C59CFF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Freeform 6"/>
          <p:cNvSpPr/>
          <p:nvPr/>
        </p:nvSpPr>
        <p:spPr>
          <a:xfrm>
            <a:off x="4024374" y="3049002"/>
            <a:ext cx="13760216" cy="6209298"/>
          </a:xfrm>
          <a:custGeom>
            <a:avLst/>
            <a:gdLst/>
            <a:ahLst/>
            <a:cxnLst/>
            <a:rect l="l" t="t" r="r" b="b"/>
            <a:pathLst>
              <a:path w="13760216" h="6209298">
                <a:moveTo>
                  <a:pt x="0" y="0"/>
                </a:moveTo>
                <a:lnTo>
                  <a:pt x="13760216" y="0"/>
                </a:lnTo>
                <a:lnTo>
                  <a:pt x="13760216" y="6209298"/>
                </a:lnTo>
                <a:lnTo>
                  <a:pt x="0" y="62092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9966881" y="416750"/>
            <a:ext cx="10056242" cy="13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26"/>
              </a:lnSpc>
            </a:pPr>
            <a:r>
              <a:rPr lang="en-US" sz="9206" u="sng" spc="-184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Application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6861" y="6115551"/>
            <a:ext cx="3907513" cy="3887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The employee who has completed the personal risk analysis test is asked questions about the working environment and the machines he/she uses. (more than one working area and machine can be selected)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525798">
            <a:off x="-4125511" y="-2484512"/>
            <a:ext cx="13420360" cy="4422619"/>
          </a:xfrm>
          <a:custGeom>
            <a:avLst/>
            <a:gdLst/>
            <a:ahLst/>
            <a:cxnLst/>
            <a:rect l="l" t="t" r="r" b="b"/>
            <a:pathLst>
              <a:path w="13420360" h="4422619">
                <a:moveTo>
                  <a:pt x="0" y="0"/>
                </a:moveTo>
                <a:lnTo>
                  <a:pt x="13420361" y="0"/>
                </a:lnTo>
                <a:lnTo>
                  <a:pt x="13420361" y="4422619"/>
                </a:lnTo>
                <a:lnTo>
                  <a:pt x="0" y="44226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2700000">
            <a:off x="10766798" y="7046991"/>
            <a:ext cx="13420360" cy="4422619"/>
          </a:xfrm>
          <a:custGeom>
            <a:avLst/>
            <a:gdLst/>
            <a:ahLst/>
            <a:cxnLst/>
            <a:rect l="l" t="t" r="r" b="b"/>
            <a:pathLst>
              <a:path w="13420360" h="4422619">
                <a:moveTo>
                  <a:pt x="0" y="0"/>
                </a:moveTo>
                <a:lnTo>
                  <a:pt x="13420361" y="0"/>
                </a:lnTo>
                <a:lnTo>
                  <a:pt x="13420361" y="4422618"/>
                </a:lnTo>
                <a:lnTo>
                  <a:pt x="0" y="44226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504925" y="3820295"/>
            <a:ext cx="9604910" cy="5010708"/>
          </a:xfrm>
          <a:custGeom>
            <a:avLst/>
            <a:gdLst/>
            <a:ahLst/>
            <a:cxnLst/>
            <a:rect l="l" t="t" r="r" b="b"/>
            <a:pathLst>
              <a:path w="9604910" h="5010708">
                <a:moveTo>
                  <a:pt x="0" y="0"/>
                </a:moveTo>
                <a:lnTo>
                  <a:pt x="9604909" y="0"/>
                </a:lnTo>
                <a:lnTo>
                  <a:pt x="9604909" y="5010708"/>
                </a:lnTo>
                <a:lnTo>
                  <a:pt x="0" y="50107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0315926" y="2949854"/>
            <a:ext cx="7161053" cy="7121598"/>
          </a:xfrm>
          <a:custGeom>
            <a:avLst/>
            <a:gdLst/>
            <a:ahLst/>
            <a:cxnLst/>
            <a:rect l="l" t="t" r="r" b="b"/>
            <a:pathLst>
              <a:path w="7161053" h="7121598">
                <a:moveTo>
                  <a:pt x="0" y="0"/>
                </a:moveTo>
                <a:lnTo>
                  <a:pt x="7161053" y="0"/>
                </a:lnTo>
                <a:lnTo>
                  <a:pt x="7161053" y="7121598"/>
                </a:lnTo>
                <a:lnTo>
                  <a:pt x="0" y="71215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/>
          <p:cNvSpPr txBox="1"/>
          <p:nvPr/>
        </p:nvSpPr>
        <p:spPr>
          <a:xfrm>
            <a:off x="11015918" y="2492645"/>
            <a:ext cx="5592845" cy="456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 u="sng">
                <a:solidFill>
                  <a:srgbClr val="4701AD"/>
                </a:solidFill>
                <a:latin typeface="Roboto Mono Bold"/>
                <a:ea typeface="Roboto Mono Bold"/>
                <a:cs typeface="Roboto Mono Bold"/>
                <a:sym typeface="Roboto Mono Bold"/>
              </a:rPr>
              <a:t>Visual Risk Analysis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84669" y="231941"/>
            <a:ext cx="15215097" cy="2064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0"/>
              </a:lnSpc>
            </a:pPr>
            <a:r>
              <a:rPr lang="en-US" sz="7300" u="sng" spc="-146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Result Page for Risk Analysis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05326" y="2492645"/>
            <a:ext cx="4213940" cy="913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 u="sng">
                <a:solidFill>
                  <a:srgbClr val="4701AD"/>
                </a:solidFill>
                <a:latin typeface="Roboto Mono Bold"/>
                <a:ea typeface="Roboto Mono Bold"/>
                <a:cs typeface="Roboto Mono Bold"/>
                <a:sym typeface="Roboto Mono Bold"/>
              </a:rPr>
              <a:t>General Risk Analysis Results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7235997" y="0"/>
            <a:ext cx="1127540" cy="936772"/>
            <a:chOff x="0" y="0"/>
            <a:chExt cx="1503386" cy="124903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1503386" cy="1126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sz="5600">
                  <a:solidFill>
                    <a:srgbClr val="4701AD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10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1153777"/>
              <a:ext cx="1111985" cy="95253"/>
            </a:xfrm>
            <a:prstGeom prst="rect">
              <a:avLst/>
            </a:prstGeom>
            <a:solidFill>
              <a:srgbClr val="C59CFF"/>
            </a:solidFill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27498">
            <a:off x="10702981" y="-2172290"/>
            <a:ext cx="12515987" cy="12473343"/>
          </a:xfrm>
          <a:custGeom>
            <a:avLst/>
            <a:gdLst/>
            <a:ahLst/>
            <a:cxnLst/>
            <a:rect l="l" t="t" r="r" b="b"/>
            <a:pathLst>
              <a:path w="12515987" h="12473343">
                <a:moveTo>
                  <a:pt x="0" y="0"/>
                </a:moveTo>
                <a:lnTo>
                  <a:pt x="12515987" y="0"/>
                </a:lnTo>
                <a:lnTo>
                  <a:pt x="12515987" y="12473342"/>
                </a:lnTo>
                <a:lnTo>
                  <a:pt x="0" y="124733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71901" y="0"/>
            <a:ext cx="956799" cy="936772"/>
            <a:chOff x="0" y="0"/>
            <a:chExt cx="1275731" cy="1249030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275731" cy="1126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sz="5600">
                  <a:solidFill>
                    <a:srgbClr val="4701AD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11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1153777"/>
              <a:ext cx="1111985" cy="95253"/>
            </a:xfrm>
            <a:prstGeom prst="rect">
              <a:avLst/>
            </a:prstGeom>
            <a:solidFill>
              <a:srgbClr val="C59CFF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Freeform 6"/>
          <p:cNvSpPr/>
          <p:nvPr/>
        </p:nvSpPr>
        <p:spPr>
          <a:xfrm>
            <a:off x="1658783" y="0"/>
            <a:ext cx="10014432" cy="10418324"/>
          </a:xfrm>
          <a:custGeom>
            <a:avLst/>
            <a:gdLst/>
            <a:ahLst/>
            <a:cxnLst/>
            <a:rect l="l" t="t" r="r" b="b"/>
            <a:pathLst>
              <a:path w="10014432" h="10418324">
                <a:moveTo>
                  <a:pt x="0" y="0"/>
                </a:moveTo>
                <a:lnTo>
                  <a:pt x="10014432" y="0"/>
                </a:lnTo>
                <a:lnTo>
                  <a:pt x="10014432" y="10418324"/>
                </a:lnTo>
                <a:lnTo>
                  <a:pt x="0" y="104183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910" b="-7425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1460651" y="6700537"/>
            <a:ext cx="3835798" cy="719216"/>
          </a:xfrm>
          <a:custGeom>
            <a:avLst/>
            <a:gdLst/>
            <a:ahLst/>
            <a:cxnLst/>
            <a:rect l="l" t="t" r="r" b="b"/>
            <a:pathLst>
              <a:path w="3835798" h="719216">
                <a:moveTo>
                  <a:pt x="0" y="0"/>
                </a:moveTo>
                <a:lnTo>
                  <a:pt x="3835799" y="0"/>
                </a:lnTo>
                <a:lnTo>
                  <a:pt x="3835799" y="719216"/>
                </a:lnTo>
                <a:lnTo>
                  <a:pt x="0" y="7192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2291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11460651" y="7419753"/>
            <a:ext cx="4020142" cy="637155"/>
          </a:xfrm>
          <a:custGeom>
            <a:avLst/>
            <a:gdLst/>
            <a:ahLst/>
            <a:cxnLst/>
            <a:rect l="l" t="t" r="r" b="b"/>
            <a:pathLst>
              <a:path w="4020142" h="637155">
                <a:moveTo>
                  <a:pt x="0" y="0"/>
                </a:moveTo>
                <a:lnTo>
                  <a:pt x="4020143" y="0"/>
                </a:lnTo>
                <a:lnTo>
                  <a:pt x="4020143" y="637155"/>
                </a:lnTo>
                <a:lnTo>
                  <a:pt x="0" y="6371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13393553" y="809370"/>
            <a:ext cx="4706718" cy="3844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4"/>
              </a:lnSpc>
              <a:spcBef>
                <a:spcPct val="0"/>
              </a:spcBef>
            </a:pPr>
            <a:r>
              <a:rPr lang="en-US" sz="3674" b="1">
                <a:solidFill>
                  <a:srgbClr val="4701AD"/>
                </a:solidFill>
                <a:latin typeface="Roboto Mono Bold"/>
                <a:ea typeface="Roboto Mono Bold"/>
                <a:cs typeface="Roboto Mono Bold"/>
                <a:sym typeface="Roboto Mono Bold"/>
              </a:rPr>
              <a:t>Determination of the problems according to user choices and measures to be taken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0301" y="560314"/>
            <a:ext cx="956799" cy="845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12</a:t>
            </a:r>
          </a:p>
        </p:txBody>
      </p:sp>
      <p:sp>
        <p:nvSpPr>
          <p:cNvPr id="3" name="AutoShape 3"/>
          <p:cNvSpPr/>
          <p:nvPr/>
        </p:nvSpPr>
        <p:spPr>
          <a:xfrm>
            <a:off x="550301" y="1425646"/>
            <a:ext cx="833989" cy="71440"/>
          </a:xfrm>
          <a:prstGeom prst="rect">
            <a:avLst/>
          </a:prstGeom>
          <a:solidFill>
            <a:srgbClr val="C59CFF"/>
          </a:solid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2348589" y="454674"/>
            <a:ext cx="12726218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u="sng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Precautions to be Taken and Their Costs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861614" y="1631223"/>
            <a:ext cx="6426386" cy="1333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  <a:spcBef>
                <a:spcPct val="0"/>
              </a:spcBef>
            </a:pPr>
            <a:r>
              <a:rPr lang="en-US" sz="2217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To analyse the cost of the measures that the company should take and the risks that may arise and to create a priority-based cost report</a:t>
            </a:r>
          </a:p>
        </p:txBody>
      </p:sp>
      <p:pic>
        <p:nvPicPr>
          <p:cNvPr id="8" name="Resim 7" descr="metin, ekran görüntüsü, yazı tipi, çizgi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FEEBD917-FF5C-E334-1038-A5EF2466D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02697"/>
            <a:ext cx="18059400" cy="651996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9826" y="9116830"/>
            <a:ext cx="7159832" cy="141470"/>
          </a:xfrm>
          <a:prstGeom prst="rect">
            <a:avLst/>
          </a:prstGeom>
          <a:solidFill>
            <a:srgbClr val="C59CFF"/>
          </a:solid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540272" y="2408152"/>
            <a:ext cx="6904209" cy="5470695"/>
            <a:chOff x="0" y="0"/>
            <a:chExt cx="9205612" cy="7294260"/>
          </a:xfrm>
        </p:grpSpPr>
        <p:sp>
          <p:nvSpPr>
            <p:cNvPr id="4" name="TextBox 4"/>
            <p:cNvSpPr txBox="1"/>
            <p:nvPr/>
          </p:nvSpPr>
          <p:spPr>
            <a:xfrm>
              <a:off x="0" y="65763"/>
              <a:ext cx="9205612" cy="5899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67"/>
                </a:lnSpc>
              </a:pPr>
              <a:r>
                <a:rPr lang="en-US" sz="7879" u="sng" spc="-157">
                  <a:solidFill>
                    <a:srgbClr val="4701AD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Conclusion &amp; Recommendation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794830"/>
              <a:ext cx="9205612" cy="505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259300" y="83552"/>
            <a:ext cx="978141" cy="936772"/>
            <a:chOff x="0" y="0"/>
            <a:chExt cx="1304188" cy="1249030"/>
          </a:xfrm>
        </p:grpSpPr>
        <p:sp>
          <p:nvSpPr>
            <p:cNvPr id="7" name="AutoShape 7"/>
            <p:cNvSpPr/>
            <p:nvPr/>
          </p:nvSpPr>
          <p:spPr>
            <a:xfrm>
              <a:off x="192203" y="1153777"/>
              <a:ext cx="1111985" cy="95253"/>
            </a:xfrm>
            <a:prstGeom prst="rect">
              <a:avLst/>
            </a:prstGeom>
            <a:solidFill>
              <a:srgbClr val="C59C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304188" cy="1126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720"/>
                </a:lnSpc>
              </a:pPr>
              <a:r>
                <a:rPr lang="en-US" sz="5600">
                  <a:solidFill>
                    <a:srgbClr val="4701AD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13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444480" y="2658729"/>
            <a:ext cx="10843520" cy="6312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1914" lvl="1" indent="-295957" algn="ctr">
              <a:lnSpc>
                <a:spcPts val="3838"/>
              </a:lnSpc>
              <a:spcBef>
                <a:spcPct val="0"/>
              </a:spcBef>
              <a:buFont typeface="Arial"/>
              <a:buChar char="•"/>
            </a:pPr>
            <a:r>
              <a:rPr lang="en-US" sz="2741" b="1" i="1" u="sng" dirty="0">
                <a:solidFill>
                  <a:srgbClr val="4701AD"/>
                </a:solidFill>
                <a:latin typeface="Roboto Mono Bold Italics"/>
                <a:ea typeface="Roboto Mono Bold Italics"/>
                <a:cs typeface="Roboto Mono Bold Italics"/>
                <a:sym typeface="Roboto Mono Bold Italics"/>
              </a:rPr>
              <a:t>Risk Evaluation:</a:t>
            </a:r>
            <a:r>
              <a:rPr lang="en-US" sz="2741" dirty="0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 Combines both past accident data and generated risk scenarios</a:t>
            </a:r>
          </a:p>
          <a:p>
            <a:pPr marL="591914" lvl="1" indent="-295957" algn="ctr">
              <a:lnSpc>
                <a:spcPts val="3838"/>
              </a:lnSpc>
              <a:spcBef>
                <a:spcPct val="0"/>
              </a:spcBef>
              <a:buFont typeface="Arial"/>
              <a:buChar char="•"/>
            </a:pPr>
            <a:r>
              <a:rPr lang="en-US" sz="2741" b="1" i="1" u="sng" dirty="0">
                <a:solidFill>
                  <a:srgbClr val="4701AD"/>
                </a:solidFill>
                <a:latin typeface="Roboto Mono Bold Italics"/>
                <a:ea typeface="Roboto Mono Bold Italics"/>
                <a:cs typeface="Roboto Mono Bold Italics"/>
                <a:sym typeface="Roboto Mono Bold Italics"/>
              </a:rPr>
              <a:t>Risk Reduction Measures:</a:t>
            </a:r>
            <a:r>
              <a:rPr lang="en-US" sz="2741" dirty="0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 Detailed explanations on how to reduce identified risks - necessary actions to take - possible consequences by neglecting</a:t>
            </a:r>
          </a:p>
          <a:p>
            <a:pPr marL="591914" lvl="1" indent="-295957" algn="ctr">
              <a:lnSpc>
                <a:spcPts val="3838"/>
              </a:lnSpc>
              <a:spcBef>
                <a:spcPct val="0"/>
              </a:spcBef>
              <a:buFont typeface="Arial"/>
              <a:buChar char="•"/>
            </a:pPr>
            <a:r>
              <a:rPr lang="en-US" sz="2741" b="1" i="1" u="sng" dirty="0">
                <a:solidFill>
                  <a:srgbClr val="4701AD"/>
                </a:solidFill>
                <a:latin typeface="Roboto Mono Bold Italics"/>
                <a:ea typeface="Roboto Mono Bold Italics"/>
                <a:cs typeface="Roboto Mono Bold Italics"/>
                <a:sym typeface="Roboto Mono Bold Italics"/>
              </a:rPr>
              <a:t>Future Expansion:</a:t>
            </a:r>
            <a:r>
              <a:rPr lang="en-US" sz="2741" b="1" dirty="0">
                <a:solidFill>
                  <a:srgbClr val="4701AD"/>
                </a:solidFill>
                <a:latin typeface="Roboto Mono Bold"/>
                <a:ea typeface="Roboto Mono Bold"/>
                <a:cs typeface="Roboto Mono Bold"/>
                <a:sym typeface="Roboto Mono Bold"/>
              </a:rPr>
              <a:t> </a:t>
            </a:r>
            <a:r>
              <a:rPr lang="en-US" sz="2741" dirty="0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Plans are in place to adapt the application to other sectors, such as industry, transport &amp; storage, and office environments.</a:t>
            </a:r>
          </a:p>
          <a:p>
            <a:pPr marL="591914" lvl="1" indent="-295957" algn="ctr">
              <a:lnSpc>
                <a:spcPts val="3838"/>
              </a:lnSpc>
              <a:spcBef>
                <a:spcPct val="0"/>
              </a:spcBef>
              <a:buFont typeface="Arial"/>
              <a:buChar char="•"/>
            </a:pPr>
            <a:r>
              <a:rPr lang="en-US" sz="2741" b="1" i="1" u="sng" dirty="0">
                <a:solidFill>
                  <a:srgbClr val="4701AD"/>
                </a:solidFill>
                <a:latin typeface="Roboto Mono Bold Italics"/>
                <a:ea typeface="Roboto Mono Bold Italics"/>
                <a:cs typeface="Roboto Mono Bold Italics"/>
                <a:sym typeface="Roboto Mono Bold Italics"/>
              </a:rPr>
              <a:t>Program Advantages:</a:t>
            </a:r>
            <a:r>
              <a:rPr lang="en-US" sz="2741" dirty="0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 Raise awareness about occupational health </a:t>
            </a:r>
            <a:r>
              <a:rPr lang="tr-TR" sz="2741" dirty="0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- </a:t>
            </a:r>
            <a:r>
              <a:rPr lang="en-US" sz="2741" dirty="0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both corporate and individual levels - ultimately reducing accident risks - precautions to be taken and their costs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12496" y="2040133"/>
            <a:ext cx="7761500" cy="100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701"/>
              </a:lnSpc>
            </a:pPr>
            <a:r>
              <a:rPr lang="en-US" sz="7001" u="sng" spc="-140" dirty="0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communications</a:t>
            </a:r>
          </a:p>
        </p:txBody>
      </p:sp>
      <p:sp>
        <p:nvSpPr>
          <p:cNvPr id="3" name="Freeform 3"/>
          <p:cNvSpPr/>
          <p:nvPr/>
        </p:nvSpPr>
        <p:spPr>
          <a:xfrm rot="-2881301">
            <a:off x="15449373" y="3345492"/>
            <a:ext cx="10790806" cy="11037779"/>
          </a:xfrm>
          <a:custGeom>
            <a:avLst/>
            <a:gdLst/>
            <a:ahLst/>
            <a:cxnLst/>
            <a:rect l="l" t="t" r="r" b="b"/>
            <a:pathLst>
              <a:path w="10790806" h="11037779">
                <a:moveTo>
                  <a:pt x="0" y="0"/>
                </a:moveTo>
                <a:lnTo>
                  <a:pt x="10790806" y="0"/>
                </a:lnTo>
                <a:lnTo>
                  <a:pt x="10790806" y="11037780"/>
                </a:lnTo>
                <a:lnTo>
                  <a:pt x="0" y="11037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2136420" y="5077118"/>
            <a:ext cx="5475231" cy="3962400"/>
          </a:xfrm>
          <a:custGeom>
            <a:avLst/>
            <a:gdLst/>
            <a:ahLst/>
            <a:cxnLst/>
            <a:rect l="l" t="t" r="r" b="b"/>
            <a:pathLst>
              <a:path w="7567654" h="6054123">
                <a:moveTo>
                  <a:pt x="0" y="0"/>
                </a:moveTo>
                <a:lnTo>
                  <a:pt x="7567654" y="0"/>
                </a:lnTo>
                <a:lnTo>
                  <a:pt x="7567654" y="6054123"/>
                </a:lnTo>
                <a:lnTo>
                  <a:pt x="0" y="60541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9999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/>
          <p:cNvSpPr txBox="1"/>
          <p:nvPr/>
        </p:nvSpPr>
        <p:spPr>
          <a:xfrm>
            <a:off x="9296400" y="5946491"/>
            <a:ext cx="7287604" cy="557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 u="sng" dirty="0">
                <a:solidFill>
                  <a:srgbClr val="4701AD"/>
                </a:solidFill>
                <a:latin typeface="Roboto Mono Bold"/>
                <a:ea typeface="Roboto Mono Bold"/>
                <a:cs typeface="Roboto Mono Bold"/>
                <a:sym typeface="Roboto Mono Bold"/>
              </a:rPr>
              <a:t>ANY QUESTION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2673" y="1485900"/>
            <a:ext cx="8082727" cy="3198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1"/>
              </a:lnSpc>
              <a:spcBef>
                <a:spcPct val="0"/>
              </a:spcBef>
            </a:pPr>
            <a:r>
              <a:rPr lang="en-US" sz="2600" b="1" i="1" u="sng" dirty="0">
                <a:solidFill>
                  <a:srgbClr val="4701AD"/>
                </a:solidFill>
                <a:latin typeface="Roboto Mono Bold Italics"/>
                <a:ea typeface="Roboto Mono Bold Italics"/>
                <a:cs typeface="Roboto Mono Bold Italics"/>
                <a:sym typeface="Roboto Mono Bold Italics"/>
              </a:rPr>
              <a:t>Çağdaş Aydın:</a:t>
            </a:r>
            <a:r>
              <a:rPr lang="en-US" sz="2600" dirty="0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tr-TR" sz="2600" dirty="0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Starter of </a:t>
            </a:r>
            <a:r>
              <a:rPr lang="tr-TR" sz="2600" dirty="0" err="1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the</a:t>
            </a:r>
            <a:r>
              <a:rPr lang="tr-TR" sz="2600" dirty="0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 EDAMS COMPANY</a:t>
            </a:r>
            <a:r>
              <a:rPr lang="en-US" sz="2600" dirty="0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, Yildiz Technical University, Technical University, Faculty of Construction, Department of Civil Engineering, cagdas1999pl@hotmail.com, +90 507 582 03 84, ORCID No: 0009-0002-1310-6907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98990" y="1114425"/>
            <a:ext cx="7660310" cy="1248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80"/>
              </a:lnSpc>
            </a:pPr>
            <a:r>
              <a:rPr lang="en-US" sz="8800" u="sng" spc="-175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Content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2586914" y="3983602"/>
            <a:ext cx="4672386" cy="567915"/>
            <a:chOff x="0" y="0"/>
            <a:chExt cx="6229848" cy="757220"/>
          </a:xfrm>
        </p:grpSpPr>
        <p:sp>
          <p:nvSpPr>
            <p:cNvPr id="4" name="Freeform 4"/>
            <p:cNvSpPr/>
            <p:nvPr/>
          </p:nvSpPr>
          <p:spPr>
            <a:xfrm>
              <a:off x="5474140" y="0"/>
              <a:ext cx="755708" cy="757220"/>
            </a:xfrm>
            <a:custGeom>
              <a:avLst/>
              <a:gdLst/>
              <a:ahLst/>
              <a:cxnLst/>
              <a:rect l="l" t="t" r="r" b="b"/>
              <a:pathLst>
                <a:path w="755708" h="757220">
                  <a:moveTo>
                    <a:pt x="0" y="0"/>
                  </a:moveTo>
                  <a:lnTo>
                    <a:pt x="755708" y="0"/>
                  </a:lnTo>
                  <a:lnTo>
                    <a:pt x="755708" y="757220"/>
                  </a:lnTo>
                  <a:lnTo>
                    <a:pt x="0" y="757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18894"/>
              <a:ext cx="4539870" cy="48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79"/>
                </a:lnSpc>
              </a:pPr>
              <a:r>
                <a:rPr lang="en-US" sz="2200">
                  <a:solidFill>
                    <a:srgbClr val="4701AD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Introduction &amp; Aim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586914" y="5160298"/>
            <a:ext cx="4672386" cy="567915"/>
            <a:chOff x="0" y="0"/>
            <a:chExt cx="6229848" cy="757220"/>
          </a:xfrm>
        </p:grpSpPr>
        <p:sp>
          <p:nvSpPr>
            <p:cNvPr id="7" name="TextBox 7"/>
            <p:cNvSpPr txBox="1"/>
            <p:nvPr/>
          </p:nvSpPr>
          <p:spPr>
            <a:xfrm>
              <a:off x="0" y="118894"/>
              <a:ext cx="4539870" cy="48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79"/>
                </a:lnSpc>
              </a:pPr>
              <a:r>
                <a:rPr lang="en-US" sz="2200">
                  <a:solidFill>
                    <a:srgbClr val="4701AD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Methodology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5474140" y="0"/>
              <a:ext cx="755708" cy="757220"/>
            </a:xfrm>
            <a:custGeom>
              <a:avLst/>
              <a:gdLst/>
              <a:ahLst/>
              <a:cxnLst/>
              <a:rect l="l" t="t" r="r" b="b"/>
              <a:pathLst>
                <a:path w="755708" h="757220">
                  <a:moveTo>
                    <a:pt x="0" y="0"/>
                  </a:moveTo>
                  <a:lnTo>
                    <a:pt x="755708" y="0"/>
                  </a:lnTo>
                  <a:lnTo>
                    <a:pt x="755708" y="757220"/>
                  </a:lnTo>
                  <a:lnTo>
                    <a:pt x="0" y="757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586914" y="6260587"/>
            <a:ext cx="4672386" cy="720729"/>
            <a:chOff x="0" y="0"/>
            <a:chExt cx="6229848" cy="960971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38100"/>
              <a:ext cx="4539870" cy="999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79"/>
                </a:lnSpc>
              </a:pPr>
              <a:r>
                <a:rPr lang="en-US" sz="2200">
                  <a:solidFill>
                    <a:srgbClr val="4701AD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Application &amp; Results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5474140" y="101876"/>
              <a:ext cx="755708" cy="757220"/>
            </a:xfrm>
            <a:custGeom>
              <a:avLst/>
              <a:gdLst/>
              <a:ahLst/>
              <a:cxnLst/>
              <a:rect l="l" t="t" r="r" b="b"/>
              <a:pathLst>
                <a:path w="755708" h="757220">
                  <a:moveTo>
                    <a:pt x="0" y="0"/>
                  </a:moveTo>
                  <a:lnTo>
                    <a:pt x="755708" y="0"/>
                  </a:lnTo>
                  <a:lnTo>
                    <a:pt x="755708" y="757220"/>
                  </a:lnTo>
                  <a:lnTo>
                    <a:pt x="0" y="757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586914" y="7437283"/>
            <a:ext cx="4672386" cy="720729"/>
            <a:chOff x="0" y="0"/>
            <a:chExt cx="6229848" cy="960971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38100"/>
              <a:ext cx="4539870" cy="999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79"/>
                </a:lnSpc>
              </a:pPr>
              <a:r>
                <a:rPr lang="en-US" sz="2200">
                  <a:solidFill>
                    <a:srgbClr val="4701AD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Conclusion and Recommendation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5474140" y="101876"/>
              <a:ext cx="755708" cy="757220"/>
            </a:xfrm>
            <a:custGeom>
              <a:avLst/>
              <a:gdLst/>
              <a:ahLst/>
              <a:cxnLst/>
              <a:rect l="l" t="t" r="r" b="b"/>
              <a:pathLst>
                <a:path w="755708" h="757220">
                  <a:moveTo>
                    <a:pt x="0" y="0"/>
                  </a:moveTo>
                  <a:lnTo>
                    <a:pt x="755708" y="0"/>
                  </a:lnTo>
                  <a:lnTo>
                    <a:pt x="755708" y="757220"/>
                  </a:lnTo>
                  <a:lnTo>
                    <a:pt x="0" y="757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586914" y="8690385"/>
            <a:ext cx="4672386" cy="567915"/>
            <a:chOff x="0" y="0"/>
            <a:chExt cx="6229848" cy="757220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18894"/>
              <a:ext cx="4539870" cy="48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79"/>
                </a:lnSpc>
              </a:pPr>
              <a:r>
                <a:rPr lang="en-US" sz="2200">
                  <a:solidFill>
                    <a:srgbClr val="4701AD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Thanks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5474140" y="0"/>
              <a:ext cx="755708" cy="757220"/>
            </a:xfrm>
            <a:custGeom>
              <a:avLst/>
              <a:gdLst/>
              <a:ahLst/>
              <a:cxnLst/>
              <a:rect l="l" t="t" r="r" b="b"/>
              <a:pathLst>
                <a:path w="755708" h="757220">
                  <a:moveTo>
                    <a:pt x="0" y="0"/>
                  </a:moveTo>
                  <a:lnTo>
                    <a:pt x="755708" y="0"/>
                  </a:lnTo>
                  <a:lnTo>
                    <a:pt x="755708" y="757220"/>
                  </a:lnTo>
                  <a:lnTo>
                    <a:pt x="0" y="757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8" name="Freeform 18"/>
          <p:cNvSpPr/>
          <p:nvPr/>
        </p:nvSpPr>
        <p:spPr>
          <a:xfrm rot="-5325066">
            <a:off x="-5832251" y="-5924941"/>
            <a:ext cx="12693032" cy="12693032"/>
          </a:xfrm>
          <a:custGeom>
            <a:avLst/>
            <a:gdLst/>
            <a:ahLst/>
            <a:cxnLst/>
            <a:rect l="l" t="t" r="r" b="b"/>
            <a:pathLst>
              <a:path w="12693032" h="12693032">
                <a:moveTo>
                  <a:pt x="0" y="0"/>
                </a:moveTo>
                <a:lnTo>
                  <a:pt x="12693032" y="0"/>
                </a:lnTo>
                <a:lnTo>
                  <a:pt x="12693032" y="12693031"/>
                </a:lnTo>
                <a:lnTo>
                  <a:pt x="0" y="12693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9" name="Group 19"/>
          <p:cNvGrpSpPr/>
          <p:nvPr/>
        </p:nvGrpSpPr>
        <p:grpSpPr>
          <a:xfrm>
            <a:off x="1028700" y="1028700"/>
            <a:ext cx="1127540" cy="936772"/>
            <a:chOff x="0" y="0"/>
            <a:chExt cx="1503386" cy="1249030"/>
          </a:xfrm>
        </p:grpSpPr>
        <p:sp>
          <p:nvSpPr>
            <p:cNvPr id="20" name="TextBox 20"/>
            <p:cNvSpPr txBox="1"/>
            <p:nvPr/>
          </p:nvSpPr>
          <p:spPr>
            <a:xfrm>
              <a:off x="0" y="0"/>
              <a:ext cx="1503386" cy="1126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sz="5600">
                  <a:solidFill>
                    <a:srgbClr val="4701AD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1</a:t>
              </a:r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153777"/>
              <a:ext cx="1111985" cy="95253"/>
            </a:xfrm>
            <a:prstGeom prst="rect">
              <a:avLst/>
            </a:prstGeom>
            <a:solidFill>
              <a:srgbClr val="C59CFF"/>
            </a:solidFill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85850"/>
            <a:ext cx="9182618" cy="2908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2"/>
              </a:lnSpc>
            </a:pPr>
            <a:r>
              <a:rPr lang="en-US" sz="6911" u="sng" spc="-138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Workplace Accidents &amp;  Construction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436634" y="4340710"/>
            <a:ext cx="4944050" cy="5590651"/>
            <a:chOff x="0" y="0"/>
            <a:chExt cx="6592066" cy="7454201"/>
          </a:xfrm>
        </p:grpSpPr>
        <p:sp>
          <p:nvSpPr>
            <p:cNvPr id="4" name="TextBox 4"/>
            <p:cNvSpPr txBox="1"/>
            <p:nvPr/>
          </p:nvSpPr>
          <p:spPr>
            <a:xfrm>
              <a:off x="0" y="9525"/>
              <a:ext cx="6592066" cy="1543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90"/>
                </a:lnSpc>
              </a:pPr>
              <a:r>
                <a:rPr lang="en-US" sz="3825" b="1" u="sng">
                  <a:solidFill>
                    <a:srgbClr val="4701AD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Construction Sector Risks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229721"/>
              <a:ext cx="6592066" cy="5243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7"/>
                </a:lnSpc>
              </a:pPr>
              <a:r>
                <a:rPr lang="en-US" sz="2805">
                  <a:solidFill>
                    <a:srgbClr val="4701AD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•Lack of full implementation of safety measures by employers/contractors leads to higher accident rates.</a:t>
              </a:r>
            </a:p>
            <a:p>
              <a:pPr algn="l">
                <a:lnSpc>
                  <a:spcPts val="3927"/>
                </a:lnSpc>
              </a:pPr>
              <a:endParaRPr lang="en-US" sz="2805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algn="l">
                <a:lnSpc>
                  <a:spcPts val="3927"/>
                </a:lnSpc>
              </a:pPr>
              <a:endParaRPr lang="en-US" sz="2805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315222" y="858384"/>
            <a:ext cx="978141" cy="936772"/>
            <a:chOff x="0" y="0"/>
            <a:chExt cx="1304188" cy="1249030"/>
          </a:xfrm>
        </p:grpSpPr>
        <p:sp>
          <p:nvSpPr>
            <p:cNvPr id="7" name="AutoShape 7"/>
            <p:cNvSpPr/>
            <p:nvPr/>
          </p:nvSpPr>
          <p:spPr>
            <a:xfrm>
              <a:off x="192203" y="1153777"/>
              <a:ext cx="1111985" cy="95253"/>
            </a:xfrm>
            <a:prstGeom prst="rect">
              <a:avLst/>
            </a:prstGeom>
            <a:solidFill>
              <a:srgbClr val="C59C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304188" cy="1126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720"/>
                </a:lnSpc>
              </a:pPr>
              <a:r>
                <a:rPr lang="en-US" sz="5600" dirty="0">
                  <a:solidFill>
                    <a:srgbClr val="4701AD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2</a:t>
              </a:r>
            </a:p>
          </p:txBody>
        </p:sp>
      </p:grpSp>
      <p:sp>
        <p:nvSpPr>
          <p:cNvPr id="9" name="Freeform 9"/>
          <p:cNvSpPr/>
          <p:nvPr/>
        </p:nvSpPr>
        <p:spPr>
          <a:xfrm rot="-8160402">
            <a:off x="10005939" y="1706346"/>
            <a:ext cx="14506721" cy="5268728"/>
          </a:xfrm>
          <a:custGeom>
            <a:avLst/>
            <a:gdLst/>
            <a:ahLst/>
            <a:cxnLst/>
            <a:rect l="l" t="t" r="r" b="b"/>
            <a:pathLst>
              <a:path w="14506721" h="5268728">
                <a:moveTo>
                  <a:pt x="0" y="0"/>
                </a:moveTo>
                <a:lnTo>
                  <a:pt x="14506722" y="0"/>
                </a:lnTo>
                <a:lnTo>
                  <a:pt x="14506722" y="5268728"/>
                </a:lnTo>
                <a:lnTo>
                  <a:pt x="0" y="5268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0" name="Group 10"/>
          <p:cNvGrpSpPr/>
          <p:nvPr/>
        </p:nvGrpSpPr>
        <p:grpSpPr>
          <a:xfrm>
            <a:off x="875771" y="4340710"/>
            <a:ext cx="4944050" cy="5095486"/>
            <a:chOff x="0" y="0"/>
            <a:chExt cx="6592066" cy="679398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9525"/>
              <a:ext cx="6592066" cy="1543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90"/>
                </a:lnSpc>
              </a:pPr>
              <a:r>
                <a:rPr lang="en-US" sz="3825" b="1" u="sng">
                  <a:solidFill>
                    <a:srgbClr val="4701AD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Occupational Incidents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229721"/>
              <a:ext cx="6592066" cy="4583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7"/>
                </a:lnSpc>
              </a:pPr>
              <a:r>
                <a:rPr lang="en-US" sz="2805" dirty="0">
                  <a:solidFill>
                    <a:srgbClr val="4701AD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•Short &amp; long term harm (physical or mental), even death </a:t>
              </a:r>
            </a:p>
            <a:p>
              <a:pPr algn="l">
                <a:lnSpc>
                  <a:spcPts val="3927"/>
                </a:lnSpc>
              </a:pPr>
              <a:r>
                <a:rPr lang="en-US" sz="2805" dirty="0">
                  <a:solidFill>
                    <a:srgbClr val="4701AD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•Unforeseen workplace events - inherent hazards - negligence.</a:t>
              </a:r>
            </a:p>
            <a:p>
              <a:pPr algn="l">
                <a:lnSpc>
                  <a:spcPts val="3927"/>
                </a:lnSpc>
              </a:pPr>
              <a:endParaRPr lang="en-US" sz="2805" dirty="0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997497" y="4340710"/>
            <a:ext cx="5261803" cy="4402124"/>
            <a:chOff x="0" y="0"/>
            <a:chExt cx="7015738" cy="5869499"/>
          </a:xfrm>
        </p:grpSpPr>
        <p:sp>
          <p:nvSpPr>
            <p:cNvPr id="14" name="TextBox 14"/>
            <p:cNvSpPr txBox="1"/>
            <p:nvPr/>
          </p:nvSpPr>
          <p:spPr>
            <a:xfrm>
              <a:off x="0" y="9525"/>
              <a:ext cx="7015738" cy="767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90"/>
                </a:lnSpc>
              </a:pPr>
              <a:r>
                <a:rPr lang="en-US" sz="3825" b="1" u="sng">
                  <a:solidFill>
                    <a:srgbClr val="4701AD"/>
                  </a:solidFill>
                  <a:latin typeface="Roboto Mono Bold"/>
                  <a:ea typeface="Roboto Mono Bold"/>
                  <a:cs typeface="Roboto Mono Bold"/>
                  <a:sym typeface="Roboto Mono Bold"/>
                </a:rPr>
                <a:t>ILO Report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462517"/>
              <a:ext cx="7015738" cy="4426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7"/>
                </a:lnSpc>
              </a:pPr>
              <a:r>
                <a:rPr lang="en-US" sz="2605">
                  <a:solidFill>
                    <a:srgbClr val="4701AD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•Construction workers are 3-4 times more likely (developed countries) </a:t>
              </a:r>
            </a:p>
            <a:p>
              <a:pPr algn="l">
                <a:lnSpc>
                  <a:spcPts val="3927"/>
                </a:lnSpc>
              </a:pPr>
              <a:r>
                <a:rPr lang="en-US" sz="2805">
                  <a:solidFill>
                    <a:srgbClr val="4701AD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3-6 times more likely (developing countries) </a:t>
              </a:r>
            </a:p>
            <a:p>
              <a:pPr algn="l">
                <a:lnSpc>
                  <a:spcPts val="3927"/>
                </a:lnSpc>
              </a:pPr>
              <a:r>
                <a:rPr lang="en-US" sz="2805">
                  <a:solidFill>
                    <a:srgbClr val="4701AD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to experience fatal accidents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0573" flipH="1">
            <a:off x="-4663380" y="-11829"/>
            <a:ext cx="15346502" cy="5573730"/>
          </a:xfrm>
          <a:custGeom>
            <a:avLst/>
            <a:gdLst/>
            <a:ahLst/>
            <a:cxnLst/>
            <a:rect l="l" t="t" r="r" b="b"/>
            <a:pathLst>
              <a:path w="15346502" h="5573730">
                <a:moveTo>
                  <a:pt x="15346502" y="0"/>
                </a:moveTo>
                <a:lnTo>
                  <a:pt x="0" y="0"/>
                </a:lnTo>
                <a:lnTo>
                  <a:pt x="0" y="5573729"/>
                </a:lnTo>
                <a:lnTo>
                  <a:pt x="15346502" y="5573729"/>
                </a:lnTo>
                <a:lnTo>
                  <a:pt x="153465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7599194" y="1114425"/>
            <a:ext cx="9612481" cy="2470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80"/>
              </a:lnSpc>
            </a:pPr>
            <a:r>
              <a:rPr lang="en-US" sz="8800" u="sng" spc="-175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Aim of the Project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911238" y="5763452"/>
            <a:ext cx="10169113" cy="1914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endParaRPr/>
          </a:p>
          <a:p>
            <a:pPr algn="l">
              <a:lnSpc>
                <a:spcPts val="3125"/>
              </a:lnSpc>
            </a:pPr>
            <a:r>
              <a:rPr lang="en-US" sz="2232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=&gt; Utilize a dataset of 65,000 work accidents in Turkey by using Machine Learning.</a:t>
            </a:r>
          </a:p>
          <a:p>
            <a:pPr algn="l">
              <a:lnSpc>
                <a:spcPts val="3125"/>
              </a:lnSpc>
            </a:pPr>
            <a:endParaRPr lang="en-US" sz="2232">
              <a:solidFill>
                <a:srgbClr val="4701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l">
              <a:lnSpc>
                <a:spcPts val="3125"/>
              </a:lnSpc>
            </a:pPr>
            <a:endParaRPr lang="en-US" sz="2232">
              <a:solidFill>
                <a:srgbClr val="4701A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1028700"/>
            <a:ext cx="1127540" cy="936772"/>
            <a:chOff x="0" y="0"/>
            <a:chExt cx="1503386" cy="1249030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1503386" cy="1145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tr-TR" sz="5600" dirty="0">
                  <a:solidFill>
                    <a:srgbClr val="4701AD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3</a:t>
              </a:r>
              <a:endParaRPr lang="en-US" sz="5600" dirty="0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1153777"/>
              <a:ext cx="1111985" cy="95253"/>
            </a:xfrm>
            <a:prstGeom prst="rect">
              <a:avLst/>
            </a:prstGeom>
            <a:solidFill>
              <a:srgbClr val="C59CFF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911238" y="3715573"/>
            <a:ext cx="10169113" cy="1914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endParaRPr/>
          </a:p>
          <a:p>
            <a:pPr algn="l">
              <a:lnSpc>
                <a:spcPts val="3125"/>
              </a:lnSpc>
            </a:pPr>
            <a:r>
              <a:rPr lang="en-US" sz="2232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=&gt; Proactively identify potential risks and determine appropriate interventions in the high-risk construction industry.</a:t>
            </a:r>
          </a:p>
          <a:p>
            <a:pPr algn="l">
              <a:lnSpc>
                <a:spcPts val="3125"/>
              </a:lnSpc>
            </a:pPr>
            <a:endParaRPr lang="en-US" sz="2232">
              <a:solidFill>
                <a:srgbClr val="4701A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911238" y="7424706"/>
            <a:ext cx="10169113" cy="2301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endParaRPr/>
          </a:p>
          <a:p>
            <a:pPr algn="l">
              <a:lnSpc>
                <a:spcPts val="3125"/>
              </a:lnSpc>
            </a:pPr>
            <a:r>
              <a:rPr lang="en-US" sz="2232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=&gt; Provide a comprehensive risk analysis covering personal and workplace aspects according to genaral risk level &amp; risk levels across different body regions.</a:t>
            </a:r>
          </a:p>
          <a:p>
            <a:pPr algn="l">
              <a:lnSpc>
                <a:spcPts val="3125"/>
              </a:lnSpc>
            </a:pPr>
            <a:endParaRPr lang="en-US" sz="2232">
              <a:solidFill>
                <a:srgbClr val="4701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l">
              <a:lnSpc>
                <a:spcPts val="3125"/>
              </a:lnSpc>
            </a:pPr>
            <a:endParaRPr lang="en-US" sz="2232">
              <a:solidFill>
                <a:srgbClr val="4701A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yazı tipi, sayı, numara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EAC7518-6FA9-61F9-0918-AD7920724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419100"/>
            <a:ext cx="14249400" cy="919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1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0573" flipH="1">
            <a:off x="9272919" y="3446377"/>
            <a:ext cx="15346502" cy="5573730"/>
          </a:xfrm>
          <a:custGeom>
            <a:avLst/>
            <a:gdLst/>
            <a:ahLst/>
            <a:cxnLst/>
            <a:rect l="l" t="t" r="r" b="b"/>
            <a:pathLst>
              <a:path w="15346502" h="5573730">
                <a:moveTo>
                  <a:pt x="15346502" y="0"/>
                </a:moveTo>
                <a:lnTo>
                  <a:pt x="0" y="0"/>
                </a:lnTo>
                <a:lnTo>
                  <a:pt x="0" y="5573729"/>
                </a:lnTo>
                <a:lnTo>
                  <a:pt x="15346502" y="5573729"/>
                </a:lnTo>
                <a:lnTo>
                  <a:pt x="153465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7778143" y="889324"/>
            <a:ext cx="10056242" cy="13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26"/>
              </a:lnSpc>
            </a:pPr>
            <a:r>
              <a:rPr lang="en-US" sz="9206" u="sng" spc="-184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Methodolog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11929" y="2531825"/>
            <a:ext cx="10236699" cy="6229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5"/>
              </a:lnSpc>
            </a:pPr>
            <a:r>
              <a:rPr lang="en-US" sz="2247" b="1" i="1" u="sng">
                <a:solidFill>
                  <a:srgbClr val="4701AD"/>
                </a:solidFill>
                <a:latin typeface="Roboto Mono Bold Italics"/>
                <a:ea typeface="Roboto Mono Bold Italics"/>
                <a:cs typeface="Roboto Mono Bold Italics"/>
                <a:sym typeface="Roboto Mono Bold Italics"/>
              </a:rPr>
              <a:t>Machine Learning (Random Forest)</a:t>
            </a:r>
          </a:p>
          <a:p>
            <a:pPr algn="l">
              <a:lnSpc>
                <a:spcPts val="3145"/>
              </a:lnSpc>
            </a:pPr>
            <a:r>
              <a:rPr lang="en-US" sz="2247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•Analyzes risk factors with both; </a:t>
            </a:r>
          </a:p>
          <a:p>
            <a:pPr algn="l">
              <a:lnSpc>
                <a:spcPts val="3145"/>
              </a:lnSpc>
            </a:pPr>
            <a:r>
              <a:rPr lang="en-US" sz="2247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Internal factors: Personal characteristics &amp; conditions</a:t>
            </a:r>
          </a:p>
          <a:p>
            <a:pPr algn="l">
              <a:lnSpc>
                <a:spcPts val="3145"/>
              </a:lnSpc>
            </a:pPr>
            <a:r>
              <a:rPr lang="en-US" sz="2247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External factors: Work environment - machinery used - injured body regions - injury types</a:t>
            </a:r>
          </a:p>
          <a:p>
            <a:pPr algn="l">
              <a:lnSpc>
                <a:spcPts val="3145"/>
              </a:lnSpc>
            </a:pPr>
            <a:endParaRPr lang="en-US" sz="2247">
              <a:solidFill>
                <a:srgbClr val="4701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l">
              <a:lnSpc>
                <a:spcPts val="3145"/>
              </a:lnSpc>
            </a:pPr>
            <a:r>
              <a:rPr lang="en-US" sz="2247" b="1" i="1" u="sng">
                <a:solidFill>
                  <a:srgbClr val="4701AD"/>
                </a:solidFill>
                <a:latin typeface="Roboto Mono Bold Italics"/>
                <a:ea typeface="Roboto Mono Bold Italics"/>
                <a:cs typeface="Roboto Mono Bold Italics"/>
                <a:sym typeface="Roboto Mono Bold Italics"/>
              </a:rPr>
              <a:t>Scenario Analysis for the Workplace Risk Analyse</a:t>
            </a:r>
          </a:p>
          <a:p>
            <a:pPr algn="l">
              <a:lnSpc>
                <a:spcPts val="3145"/>
              </a:lnSpc>
            </a:pPr>
            <a:r>
              <a:rPr lang="en-US" sz="2247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•Developed from a thorough examination of hazardous machines</a:t>
            </a:r>
          </a:p>
          <a:p>
            <a:pPr algn="l">
              <a:lnSpc>
                <a:spcPts val="3145"/>
              </a:lnSpc>
            </a:pPr>
            <a:r>
              <a:rPr lang="en-US" sz="2247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•Incorporates nine highest risk scenarios for each machine</a:t>
            </a:r>
          </a:p>
          <a:p>
            <a:pPr algn="l">
              <a:lnSpc>
                <a:spcPts val="3145"/>
              </a:lnSpc>
            </a:pPr>
            <a:r>
              <a:rPr lang="en-US" sz="2247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•AI Integration with ChatGPT (o3 and o1 models) to increase scenario reliability.</a:t>
            </a:r>
          </a:p>
          <a:p>
            <a:pPr algn="l">
              <a:lnSpc>
                <a:spcPts val="3145"/>
              </a:lnSpc>
            </a:pPr>
            <a:endParaRPr lang="en-US" sz="2247">
              <a:solidFill>
                <a:srgbClr val="4701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l">
              <a:lnSpc>
                <a:spcPts val="3145"/>
              </a:lnSpc>
            </a:pPr>
            <a:r>
              <a:rPr lang="en-US" sz="2247" b="1" i="1" u="sng">
                <a:solidFill>
                  <a:srgbClr val="4701AD"/>
                </a:solidFill>
                <a:latin typeface="Roboto Mono Bold Italics"/>
                <a:ea typeface="Roboto Mono Bold Italics"/>
                <a:cs typeface="Roboto Mono Bold Italics"/>
                <a:sym typeface="Roboto Mono Bold Italics"/>
              </a:rPr>
              <a:t>Integration into OHS Risk Analysis Program</a:t>
            </a:r>
          </a:p>
          <a:p>
            <a:pPr algn="l">
              <a:lnSpc>
                <a:spcPts val="3145"/>
              </a:lnSpc>
            </a:pPr>
            <a:r>
              <a:rPr lang="en-US" sz="2247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•Risk coefficients feed into the program to deliver both quantitative and qualitative results</a:t>
            </a:r>
          </a:p>
          <a:p>
            <a:pPr algn="l">
              <a:lnSpc>
                <a:spcPts val="3145"/>
              </a:lnSpc>
            </a:pPr>
            <a:endParaRPr lang="en-US" sz="2247">
              <a:solidFill>
                <a:srgbClr val="4701A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1028700"/>
            <a:ext cx="1127540" cy="936772"/>
            <a:chOff x="0" y="0"/>
            <a:chExt cx="1503386" cy="1249030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1503386" cy="1145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tr-TR" sz="5600" dirty="0">
                  <a:solidFill>
                    <a:srgbClr val="4701AD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4</a:t>
              </a:r>
              <a:endParaRPr lang="en-US" sz="5600" dirty="0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1153777"/>
              <a:ext cx="1111985" cy="95253"/>
            </a:xfrm>
            <a:prstGeom prst="rect">
              <a:avLst/>
            </a:prstGeom>
            <a:solidFill>
              <a:srgbClr val="C59CFF"/>
            </a:solidFill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116830"/>
            <a:ext cx="7159832" cy="141470"/>
          </a:xfrm>
          <a:prstGeom prst="rect">
            <a:avLst/>
          </a:prstGeom>
          <a:solidFill>
            <a:srgbClr val="C59CFF"/>
          </a:solid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284324" y="1852557"/>
            <a:ext cx="7997124" cy="6261026"/>
            <a:chOff x="0" y="0"/>
            <a:chExt cx="10662832" cy="8348034"/>
          </a:xfrm>
        </p:grpSpPr>
        <p:sp>
          <p:nvSpPr>
            <p:cNvPr id="4" name="TextBox 4"/>
            <p:cNvSpPr txBox="1"/>
            <p:nvPr/>
          </p:nvSpPr>
          <p:spPr>
            <a:xfrm>
              <a:off x="0" y="75288"/>
              <a:ext cx="10662832" cy="6943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06"/>
                </a:lnSpc>
              </a:pPr>
              <a:r>
                <a:rPr lang="en-US" sz="9278" u="sng" spc="-185">
                  <a:solidFill>
                    <a:srgbClr val="4701AD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Random Forest &amp; Machine Learning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848604"/>
              <a:ext cx="10662832" cy="505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315222" y="858384"/>
            <a:ext cx="978141" cy="936772"/>
            <a:chOff x="0" y="0"/>
            <a:chExt cx="1304188" cy="1249030"/>
          </a:xfrm>
        </p:grpSpPr>
        <p:sp>
          <p:nvSpPr>
            <p:cNvPr id="7" name="AutoShape 7"/>
            <p:cNvSpPr/>
            <p:nvPr/>
          </p:nvSpPr>
          <p:spPr>
            <a:xfrm>
              <a:off x="192203" y="1153777"/>
              <a:ext cx="1111985" cy="95253"/>
            </a:xfrm>
            <a:prstGeom prst="rect">
              <a:avLst/>
            </a:prstGeom>
            <a:solidFill>
              <a:srgbClr val="C59C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304188" cy="1145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720"/>
                </a:lnSpc>
              </a:pPr>
              <a:r>
                <a:rPr lang="tr-TR" sz="5600" dirty="0">
                  <a:solidFill>
                    <a:srgbClr val="4701AD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5</a:t>
              </a:r>
              <a:endParaRPr lang="en-US" sz="5600" dirty="0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557959" y="2716733"/>
            <a:ext cx="9339915" cy="6274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6"/>
              </a:lnSpc>
              <a:spcBef>
                <a:spcPct val="0"/>
              </a:spcBef>
            </a:pPr>
            <a:r>
              <a:rPr lang="en-US" sz="2361" b="1" i="1" u="sng" dirty="0">
                <a:solidFill>
                  <a:srgbClr val="4701AD"/>
                </a:solidFill>
                <a:latin typeface="Roboto Mono Bold Italics"/>
                <a:ea typeface="Roboto Mono Bold Italics"/>
                <a:cs typeface="Roboto Mono Bold Italics"/>
                <a:sym typeface="Roboto Mono Bold Italics"/>
              </a:rPr>
              <a:t>Machine Learning Overview:</a:t>
            </a:r>
            <a:r>
              <a:rPr lang="en-US" sz="2361" dirty="0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 Computer algorithm - learn from data - make predictions or - reducing the need for explicit programming.</a:t>
            </a:r>
          </a:p>
          <a:p>
            <a:pPr algn="ctr">
              <a:lnSpc>
                <a:spcPts val="3306"/>
              </a:lnSpc>
              <a:spcBef>
                <a:spcPct val="0"/>
              </a:spcBef>
            </a:pPr>
            <a:endParaRPr lang="en-US" sz="2361" dirty="0">
              <a:solidFill>
                <a:srgbClr val="4701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lnSpc>
                <a:spcPts val="3306"/>
              </a:lnSpc>
              <a:spcBef>
                <a:spcPct val="0"/>
              </a:spcBef>
            </a:pPr>
            <a:r>
              <a:rPr lang="en-US" sz="2361" b="1" i="1" u="sng" dirty="0">
                <a:solidFill>
                  <a:srgbClr val="4701AD"/>
                </a:solidFill>
                <a:latin typeface="Roboto Mono Bold Italics"/>
                <a:ea typeface="Roboto Mono Bold Italics"/>
                <a:cs typeface="Roboto Mono Bold Italics"/>
                <a:sym typeface="Roboto Mono Bold Italics"/>
              </a:rPr>
              <a:t>Random Forest Concept: </a:t>
            </a:r>
            <a:r>
              <a:rPr lang="en-US" sz="2361" dirty="0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An ensemble method - combines multiple decision trees - improving accuracy and reducing overfitting</a:t>
            </a:r>
          </a:p>
          <a:p>
            <a:pPr algn="ctr">
              <a:lnSpc>
                <a:spcPts val="3306"/>
              </a:lnSpc>
              <a:spcBef>
                <a:spcPct val="0"/>
              </a:spcBef>
            </a:pPr>
            <a:endParaRPr lang="en-US" sz="2361" dirty="0">
              <a:solidFill>
                <a:srgbClr val="4701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lnSpc>
                <a:spcPts val="3306"/>
              </a:lnSpc>
              <a:spcBef>
                <a:spcPct val="0"/>
              </a:spcBef>
            </a:pPr>
            <a:r>
              <a:rPr lang="en-US" sz="2361" b="1" i="1" u="sng" dirty="0">
                <a:solidFill>
                  <a:srgbClr val="4701AD"/>
                </a:solidFill>
                <a:latin typeface="Roboto Mono Bold Italics"/>
                <a:ea typeface="Roboto Mono Bold Italics"/>
                <a:cs typeface="Roboto Mono Bold Italics"/>
                <a:sym typeface="Roboto Mono Bold Italics"/>
              </a:rPr>
              <a:t>Training Process:</a:t>
            </a:r>
            <a:r>
              <a:rPr lang="en-US" sz="2361" dirty="0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 Subsets of data -  build individual trees - final predictions</a:t>
            </a:r>
          </a:p>
          <a:p>
            <a:pPr algn="ctr">
              <a:lnSpc>
                <a:spcPts val="3306"/>
              </a:lnSpc>
              <a:spcBef>
                <a:spcPct val="0"/>
              </a:spcBef>
            </a:pPr>
            <a:endParaRPr lang="en-US" sz="2361" dirty="0">
              <a:solidFill>
                <a:srgbClr val="4701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lnSpc>
                <a:spcPts val="3306"/>
              </a:lnSpc>
              <a:spcBef>
                <a:spcPct val="0"/>
              </a:spcBef>
            </a:pPr>
            <a:r>
              <a:rPr lang="en-US" sz="2361" b="1" i="1" u="sng" dirty="0">
                <a:solidFill>
                  <a:srgbClr val="4701AD"/>
                </a:solidFill>
                <a:latin typeface="Roboto Mono Bold Italics"/>
                <a:ea typeface="Roboto Mono Bold Italics"/>
                <a:cs typeface="Roboto Mono Bold Italics"/>
                <a:sym typeface="Roboto Mono Bold Italics"/>
              </a:rPr>
              <a:t>Advantages:</a:t>
            </a:r>
            <a:r>
              <a:rPr lang="en-US" sz="2361" dirty="0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 High predictive power - robustness to noise - built in feature</a:t>
            </a:r>
          </a:p>
          <a:p>
            <a:pPr algn="ctr">
              <a:lnSpc>
                <a:spcPts val="3306"/>
              </a:lnSpc>
              <a:spcBef>
                <a:spcPct val="0"/>
              </a:spcBef>
            </a:pPr>
            <a:r>
              <a:rPr lang="en-US" sz="2361" b="1" i="1" u="sng" dirty="0">
                <a:solidFill>
                  <a:srgbClr val="4701AD"/>
                </a:solidFill>
                <a:latin typeface="Roboto Mono Bold Italics"/>
                <a:ea typeface="Roboto Mono Bold Italics"/>
                <a:cs typeface="Roboto Mono Bold Italics"/>
                <a:sym typeface="Roboto Mono Bold Italics"/>
              </a:rPr>
              <a:t>Applications:</a:t>
            </a:r>
            <a:r>
              <a:rPr lang="en-US" sz="2361" dirty="0">
                <a:solidFill>
                  <a:srgbClr val="4701AD"/>
                </a:solidFill>
                <a:latin typeface="Roboto Mono"/>
                <a:ea typeface="Roboto Mono"/>
                <a:cs typeface="Roboto Mono"/>
                <a:sym typeface="Roboto Mono"/>
              </a:rPr>
              <a:t> classification - regression - risk analysis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301238" flipH="1">
            <a:off x="13271507" y="4866571"/>
            <a:ext cx="10970135" cy="10840857"/>
          </a:xfrm>
          <a:custGeom>
            <a:avLst/>
            <a:gdLst/>
            <a:ahLst/>
            <a:cxnLst/>
            <a:rect l="l" t="t" r="r" b="b"/>
            <a:pathLst>
              <a:path w="10970135" h="10840857">
                <a:moveTo>
                  <a:pt x="10970135" y="0"/>
                </a:moveTo>
                <a:lnTo>
                  <a:pt x="0" y="0"/>
                </a:lnTo>
                <a:lnTo>
                  <a:pt x="0" y="10840858"/>
                </a:lnTo>
                <a:lnTo>
                  <a:pt x="10970135" y="10840858"/>
                </a:lnTo>
                <a:lnTo>
                  <a:pt x="1097013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4" name="Group 4"/>
          <p:cNvGrpSpPr/>
          <p:nvPr/>
        </p:nvGrpSpPr>
        <p:grpSpPr>
          <a:xfrm>
            <a:off x="1549539" y="696267"/>
            <a:ext cx="15188922" cy="2376091"/>
            <a:chOff x="0" y="0"/>
            <a:chExt cx="20251896" cy="3168121"/>
          </a:xfrm>
        </p:grpSpPr>
        <p:sp>
          <p:nvSpPr>
            <p:cNvPr id="5" name="TextBox 5"/>
            <p:cNvSpPr txBox="1"/>
            <p:nvPr/>
          </p:nvSpPr>
          <p:spPr>
            <a:xfrm>
              <a:off x="0" y="54684"/>
              <a:ext cx="20251896" cy="15508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847"/>
                </a:lnSpc>
              </a:pPr>
              <a:r>
                <a:rPr lang="en-US" sz="8043" u="sng" spc="-160" dirty="0">
                  <a:solidFill>
                    <a:srgbClr val="4701AD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Internal Risk Coefficient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678058"/>
              <a:ext cx="20251896" cy="4900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160460" y="0"/>
            <a:ext cx="1127540" cy="936772"/>
            <a:chOff x="0" y="0"/>
            <a:chExt cx="1503386" cy="1249030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503386" cy="1126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sz="5600">
                  <a:solidFill>
                    <a:srgbClr val="4701AD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6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1153777"/>
              <a:ext cx="1111985" cy="95253"/>
            </a:xfrm>
            <a:prstGeom prst="rect">
              <a:avLst/>
            </a:prstGeom>
            <a:solidFill>
              <a:srgbClr val="C59CFF"/>
            </a:solidFill>
          </p:spPr>
          <p:txBody>
            <a:bodyPr/>
            <a:lstStyle/>
            <a:p>
              <a:endParaRPr lang="tr-TR"/>
            </a:p>
          </p:txBody>
        </p:sp>
      </p:grpSp>
      <p:pic>
        <p:nvPicPr>
          <p:cNvPr id="11" name="Resim 10" descr="metin, ekran görüntüsü, yazı tipi, diyagra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68D63E14-32DD-B6C2-3E98-A93DB5D3A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00391"/>
            <a:ext cx="6705600" cy="73114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851901" y="0"/>
            <a:ext cx="15188922" cy="2376091"/>
            <a:chOff x="0" y="0"/>
            <a:chExt cx="20251896" cy="3168121"/>
          </a:xfrm>
        </p:grpSpPr>
        <p:sp>
          <p:nvSpPr>
            <p:cNvPr id="5" name="TextBox 5"/>
            <p:cNvSpPr txBox="1"/>
            <p:nvPr/>
          </p:nvSpPr>
          <p:spPr>
            <a:xfrm>
              <a:off x="0" y="54684"/>
              <a:ext cx="20251896" cy="15508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847"/>
                </a:lnSpc>
              </a:pPr>
              <a:r>
                <a:rPr lang="en-US" sz="8043" u="sng" spc="-160" dirty="0">
                  <a:solidFill>
                    <a:srgbClr val="4701AD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External Risk Coefficient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678058"/>
              <a:ext cx="20251896" cy="4900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259300" y="91928"/>
            <a:ext cx="1127540" cy="936772"/>
            <a:chOff x="0" y="0"/>
            <a:chExt cx="1503386" cy="124903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1503386" cy="1126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sz="5600">
                  <a:solidFill>
                    <a:srgbClr val="4701AD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7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1153777"/>
              <a:ext cx="1111985" cy="95253"/>
            </a:xfrm>
            <a:prstGeom prst="rect">
              <a:avLst/>
            </a:prstGeom>
            <a:solidFill>
              <a:srgbClr val="C59CFF"/>
            </a:solidFill>
          </p:spPr>
          <p:txBody>
            <a:bodyPr/>
            <a:lstStyle/>
            <a:p>
              <a:endParaRPr lang="tr-TR"/>
            </a:p>
          </p:txBody>
        </p:sp>
      </p:grpSp>
      <p:pic>
        <p:nvPicPr>
          <p:cNvPr id="13" name="Resim 12" descr="metin, ekran görüntüsü, diyagram, yazı tip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6CA3238-8BEC-24D6-C211-D140DB465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04124"/>
            <a:ext cx="7584992" cy="88954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603</Words>
  <Application>Microsoft Office PowerPoint</Application>
  <PresentationFormat>Özel</PresentationFormat>
  <Paragraphs>82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Roboto Mono</vt:lpstr>
      <vt:lpstr>Calibri</vt:lpstr>
      <vt:lpstr>Roboto Mono Bold Italics</vt:lpstr>
      <vt:lpstr>Roboto Mono Bold</vt:lpstr>
      <vt:lpstr>Arial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 ve Beyaz Minimalist İş Planı Sunum</dc:title>
  <cp:lastModifiedBy>çağdaş aydın</cp:lastModifiedBy>
  <cp:revision>7</cp:revision>
  <dcterms:created xsi:type="dcterms:W3CDTF">2006-08-16T00:00:00Z</dcterms:created>
  <dcterms:modified xsi:type="dcterms:W3CDTF">2025-06-19T16:02:53Z</dcterms:modified>
  <dc:identifier>DAGjJGDT1EM</dc:identifier>
</cp:coreProperties>
</file>